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85" r:id="rId4"/>
    <p:sldId id="296" r:id="rId5"/>
    <p:sldId id="290" r:id="rId6"/>
    <p:sldId id="292" r:id="rId7"/>
    <p:sldId id="291" r:id="rId8"/>
    <p:sldId id="293" r:id="rId9"/>
    <p:sldId id="294" r:id="rId10"/>
    <p:sldId id="295" r:id="rId11"/>
    <p:sldId id="297" r:id="rId12"/>
    <p:sldId id="283" r:id="rId13"/>
    <p:sldId id="282" r:id="rId14"/>
    <p:sldId id="281" r:id="rId15"/>
    <p:sldId id="287" r:id="rId16"/>
    <p:sldId id="298" r:id="rId17"/>
    <p:sldId id="299" r:id="rId18"/>
    <p:sldId id="278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B48FC-7358-4ECE-9CBD-F22D93A5B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B3765-1118-4C76-8342-ADDEB00F6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64421-C632-4162-855B-43088F1B7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9953A-5EE4-4A17-B397-B334A5F1F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2ABCE-048A-4E21-A51C-6B461797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36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FE2B-045F-4516-ADFD-DD9734B2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500C32-A9E9-44F4-8CFA-F520E53C3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F6764-D383-45AF-A72A-BA4CB7467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34ACB-A60B-4A6D-8EB6-9B2B66DD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4704B-D520-47EE-BEB6-039741881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312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7074A0-319B-4EE9-B26C-06AEE89C2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76A8C2-3354-4814-83AC-331670D8C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1AE38-678F-4EF8-88A8-536FE5174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02DF1-3456-447C-B367-22C74FBF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EE31F-BF71-4358-A3D7-8A3B7E88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64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E65D-52AB-4AA1-BDEE-9B48AF53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FAFB6-5C2A-4A07-AFCD-F4DF5FE87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BCFEA-5D4F-44D9-8F54-1D1AB53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F675E-E6A1-4F28-BDBB-085B959BF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D8125-BA32-459A-BA78-E7660B54D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233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67D0-8CA1-4ABC-A273-4CAC6597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C4020-EF26-4EED-BB72-9E26550FE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77F94-F71C-4B34-8253-E2BFC4A23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10236-BDA1-483A-9559-7B4FB6150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76CA7-6837-4510-BB01-7DB260DE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54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DDC0-7639-4DB9-87C2-009CE86A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34F79-6BBD-4569-B036-FE96CE0F7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31C8A-996F-44CA-A56C-FD2B2B713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93971-31C6-43C6-8A9D-16D38DC8A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B142B-D9FA-4ED2-A940-D2B543FF8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9670B-4E4A-430F-AB00-64A28AC86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14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4BAD-AF85-45F0-994B-834DF215B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3DEFF-1BC6-46E8-8DC3-349CA5661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7AE2D-7D28-4931-8AE2-A4B9C99F2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D030B6-6671-4F19-B69C-E5F1D8BD5C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4D4F21-04EF-4390-95DB-14CA215FE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4D61EE-CDCB-4936-8CC9-F4FAD022E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BD4A7A-E6F0-4E5C-AFDF-AB29B847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ECFD0C-BE7F-402D-9A01-C1B631597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7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AC9E1-87F0-4BBD-A73C-09C1AE959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B2AA84-014A-40D9-8CC6-348B2106E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9CB73-8B21-4C32-962E-B1E9AD594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3810D-2383-40A4-9205-AB2B1563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815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01A054-16BF-44D2-B79D-EAA2FA37B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F05C2-5B02-4CC9-AE31-F3BD49AD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1A919-CBE7-462A-93A7-89A969838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377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AF5A-7F6C-4B24-81A0-0755588D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1ED74-50A5-4578-8C33-671B7F922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5B3CD-9FBA-483E-BB2D-7CECC04B9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6478D-A49D-4522-8B3B-B3B6CCECC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06432E-F163-4BB1-9DB4-73D68E236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21DD7-A838-4966-924D-CE038EDFD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478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2331-2E6F-4872-BE66-5397A61EE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3B9B1-BF1B-4795-A764-6BD9BC121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B5FAB-AEC0-4267-BFA7-824650781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B37EB-8B2E-4B58-93C3-1E1042BDC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BED51-5E71-45BA-91BB-578A4E074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A12F4-F6F4-4B3E-B325-639EC20B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099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B1C6FC-8EFD-4DA8-B1E9-5ABE35405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E4394-2662-49E0-9419-A5E8F51E0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E6E76-1E37-4B6C-99F5-B62086B493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31B2A-26D5-426C-BBCD-79A203056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34731-FF9D-4592-B174-26F4B23A3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19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E7E6-D7A4-4AF4-8DC2-478992F9F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5967" y="196690"/>
            <a:ext cx="12367967" cy="23876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OCTolyzer</a:t>
            </a:r>
            <a:r>
              <a:rPr lang="en-GB" dirty="0"/>
              <a:t>: fully automatic analysis for scanning laser ophthalmoscopy and optical coherence tomography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8B7EE-2727-4AC9-A676-B3F40B85E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4863" y="3013585"/>
            <a:ext cx="3088848" cy="1655762"/>
          </a:xfrm>
        </p:spPr>
        <p:txBody>
          <a:bodyPr/>
          <a:lstStyle/>
          <a:p>
            <a:r>
              <a:rPr lang="en-GB" dirty="0"/>
              <a:t>Training session</a:t>
            </a:r>
          </a:p>
          <a:p>
            <a:r>
              <a:rPr lang="en-GB" dirty="0"/>
              <a:t>Jamie Burke</a:t>
            </a:r>
          </a:p>
          <a:p>
            <a:r>
              <a:rPr lang="en-GB" dirty="0"/>
              <a:t>February 2025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8DFF9-4443-4AFD-9136-B4418D00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83" y="2683987"/>
            <a:ext cx="3176833" cy="2460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855091-4D60-439F-B24C-18C412677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1076" y="5335402"/>
            <a:ext cx="322897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A9196-CAA2-4FCE-941D-0B1BA5CBD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23" y="5120489"/>
            <a:ext cx="3304318" cy="1737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374962-03FE-4AE8-B125-8F9D22F3E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0904" y="5761718"/>
            <a:ext cx="4385856" cy="99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6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D0F4-354C-44CC-95DC-0A0BFDC66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450"/>
          </a:xfrm>
        </p:spPr>
        <p:txBody>
          <a:bodyPr/>
          <a:lstStyle/>
          <a:p>
            <a:r>
              <a:rPr lang="en-GB" dirty="0"/>
              <a:t>Manual correction for OCT data (1/1)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9F77-F1D9-4006-B888-9DA7A9BF3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150"/>
            <a:ext cx="10515600" cy="4351338"/>
          </a:xfrm>
        </p:spPr>
        <p:txBody>
          <a:bodyPr/>
          <a:lstStyle/>
          <a:p>
            <a:r>
              <a:rPr lang="en-GB" dirty="0"/>
              <a:t>We provide support for manual correction of SLO segmentations, </a:t>
            </a:r>
            <a:r>
              <a:rPr lang="en-GB" b="1" dirty="0"/>
              <a:t>and for fovea detection on single H-line/V-line B-scans.</a:t>
            </a:r>
          </a:p>
          <a:p>
            <a:r>
              <a:rPr lang="en-GB" dirty="0"/>
              <a:t>Manual correction requires ITK-Snap, and instructions are provided in the </a:t>
            </a:r>
            <a:r>
              <a:rPr lang="en-GB" sz="2600" dirty="0" err="1">
                <a:latin typeface="Consolas" panose="020B0609020204030204" pitchFamily="49" charset="0"/>
              </a:rPr>
              <a:t>manual_annotation</a:t>
            </a:r>
            <a:r>
              <a:rPr lang="en-GB" sz="2600" dirty="0">
                <a:latin typeface="Consolas" panose="020B0609020204030204" pitchFamily="49" charset="0"/>
              </a:rPr>
              <a:t>/ </a:t>
            </a:r>
            <a:r>
              <a:rPr lang="en-GB" dirty="0"/>
              <a:t>folder.</a:t>
            </a:r>
          </a:p>
          <a:p>
            <a:r>
              <a:rPr lang="en-GB" dirty="0"/>
              <a:t>Saving out the </a:t>
            </a:r>
            <a:r>
              <a:rPr lang="en-GB" sz="2600" dirty="0">
                <a:latin typeface="Consolas" panose="020B0609020204030204" pitchFamily="49" charset="0"/>
              </a:rPr>
              <a:t>.nii.gz </a:t>
            </a:r>
            <a:r>
              <a:rPr lang="en-GB" sz="2600" dirty="0"/>
              <a:t>files in the same folder as the original OCT fovea segmentation map and re-running OCTolyzer will update the measurements with the newly detected B-scan fovea.</a:t>
            </a:r>
          </a:p>
          <a:p>
            <a:r>
              <a:rPr lang="en-GB" sz="2600" dirty="0"/>
              <a:t>In future, manual correction for the B-scan fovea on the </a:t>
            </a:r>
            <a:r>
              <a:rPr lang="en-GB" sz="2600" dirty="0" err="1"/>
              <a:t>Ppole</a:t>
            </a:r>
            <a:r>
              <a:rPr lang="en-GB" sz="2600" dirty="0"/>
              <a:t> will be available.</a:t>
            </a:r>
          </a:p>
          <a:p>
            <a:r>
              <a:rPr lang="en-GB" sz="2600" dirty="0">
                <a:latin typeface="Consolas" panose="020B0609020204030204" pitchFamily="49" charset="0"/>
              </a:rPr>
              <a:t>Enter: Demo.</a:t>
            </a:r>
          </a:p>
        </p:txBody>
      </p:sp>
    </p:spTree>
    <p:extLst>
      <p:ext uri="{BB962C8B-B14F-4D97-AF65-F5344CB8AC3E}">
        <p14:creationId xmlns:p14="http://schemas.microsoft.com/office/powerpoint/2010/main" val="3092722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BB97-45F4-41EE-9A7F-402FAB070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643" y="2766218"/>
            <a:ext cx="4938713" cy="1325563"/>
          </a:xfrm>
        </p:spPr>
        <p:txBody>
          <a:bodyPr/>
          <a:lstStyle/>
          <a:p>
            <a:r>
              <a:rPr lang="en-GB" dirty="0" err="1"/>
              <a:t>OCTolyzer’s</a:t>
            </a:r>
            <a:r>
              <a:rPr lang="en-GB" dirty="0"/>
              <a:t> Outputs</a:t>
            </a:r>
          </a:p>
        </p:txBody>
      </p:sp>
    </p:spTree>
    <p:extLst>
      <p:ext uri="{BB962C8B-B14F-4D97-AF65-F5344CB8AC3E}">
        <p14:creationId xmlns:p14="http://schemas.microsoft.com/office/powerpoint/2010/main" val="2228502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F659-82B1-4887-98B2-AF6D74807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5799"/>
            <a:ext cx="12192000" cy="6172201"/>
          </a:xfrm>
        </p:spPr>
        <p:txBody>
          <a:bodyPr>
            <a:normAutofit/>
          </a:bodyPr>
          <a:lstStyle/>
          <a:p>
            <a:r>
              <a:rPr lang="en-GB" sz="2000" dirty="0"/>
              <a:t>A number of files/folders generated in the output folder:</a:t>
            </a:r>
          </a:p>
          <a:p>
            <a:pPr lvl="1"/>
            <a:r>
              <a:rPr lang="en-GB" sz="1600" dirty="0"/>
              <a:t>A copy of the configuration setup used for the batch is saved out to promote reproducibility (A, red arrow).</a:t>
            </a:r>
          </a:p>
          <a:p>
            <a:pPr lvl="1"/>
            <a:r>
              <a:rPr lang="en-GB" sz="1600" dirty="0"/>
              <a:t>A log file </a:t>
            </a:r>
            <a:r>
              <a:rPr lang="en-GB" sz="1400" b="1" dirty="0">
                <a:latin typeface="Consolas" panose="020B0609020204030204" pitchFamily="49" charset="0"/>
              </a:rPr>
              <a:t>{filename}_log.txt </a:t>
            </a:r>
            <a:r>
              <a:rPr lang="en-GB" sz="1600" dirty="0"/>
              <a:t>which prints information on the pipeline’s processing and is useful for checking errors or missing values (A, blue arrow)).</a:t>
            </a:r>
          </a:p>
          <a:p>
            <a:pPr lvl="1"/>
            <a:r>
              <a:rPr lang="en-GB" sz="1600" dirty="0"/>
              <a:t>Images of a demonstrative ETDRS grid (and 8x8 posterior pole grid if </a:t>
            </a:r>
            <a:r>
              <a:rPr lang="en-GB" sz="1400" b="1" dirty="0" err="1">
                <a:latin typeface="Consolas" panose="020B0609020204030204" pitchFamily="49" charset="0"/>
              </a:rPr>
              <a:t>analyse_square_grid</a:t>
            </a:r>
            <a:r>
              <a:rPr lang="en-GB" sz="1400" b="1" dirty="0">
                <a:latin typeface="Consolas" panose="020B0609020204030204" pitchFamily="49" charset="0"/>
              </a:rPr>
              <a:t> </a:t>
            </a:r>
            <a:r>
              <a:rPr lang="en-GB" sz="1600" dirty="0"/>
              <a:t>is </a:t>
            </a:r>
            <a:r>
              <a:rPr lang="en-GB" sz="1400" b="1" dirty="0">
                <a:latin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</a:rPr>
              <a:t>) </a:t>
            </a:r>
            <a:r>
              <a:rPr lang="en-GB" sz="1600" dirty="0"/>
              <a:t>with codes overlaid for easy look-up on measurement sheet (following Heidelberg’s format) (A, orange arrow)).</a:t>
            </a:r>
            <a:endParaRPr lang="en-GB" sz="2000" dirty="0"/>
          </a:p>
          <a:p>
            <a:pPr lvl="1"/>
            <a:r>
              <a:rPr lang="en-GB" sz="1800" dirty="0"/>
              <a:t>The </a:t>
            </a:r>
            <a:r>
              <a:rPr lang="en-GB" sz="1600" b="1" dirty="0">
                <a:latin typeface="Consolas" panose="020B0609020204030204" pitchFamily="49" charset="0"/>
              </a:rPr>
              <a:t>analysis_output.xlsx </a:t>
            </a:r>
            <a:r>
              <a:rPr lang="en-GB" sz="1800" dirty="0"/>
              <a:t>compiles all metadata and measurements for every file analysed in the input directory (A, green arrow).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a </a:t>
            </a:r>
            <a:r>
              <a:rPr kumimoji="0" lang="en-GB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metadata_keys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sheet in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GB" sz="1400" b="1" dirty="0">
                <a:latin typeface="Consolas" panose="020B0609020204030204" pitchFamily="49" charset="0"/>
              </a:rPr>
              <a:t>analysis_output.xlsx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defining every column heading in the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metadata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sheet.</a:t>
            </a:r>
          </a:p>
          <a:p>
            <a:r>
              <a:rPr lang="en-GB" sz="2000" dirty="0">
                <a:solidFill>
                  <a:prstClr val="black"/>
                </a:solidFill>
                <a:latin typeface="Calibri" panose="020F0502020204030204"/>
              </a:rPr>
              <a:t>There is a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Failed 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sheet in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GB" sz="1400" b="1" dirty="0">
                <a:latin typeface="Consolas" panose="020B0609020204030204" pitchFamily="49" charset="0"/>
              </a:rPr>
              <a:t>analysis_output.xlsx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extracting each file which had a processing problem.</a:t>
            </a:r>
            <a:br>
              <a:rPr lang="en-GB" sz="2000" dirty="0">
                <a:solidFill>
                  <a:prstClr val="black"/>
                </a:solidFill>
                <a:latin typeface="Calibri" panose="020F0502020204030204"/>
              </a:rPr>
            </a:br>
            <a:endParaRPr lang="en-GB" sz="2000" dirty="0">
              <a:solidFill>
                <a:prstClr val="black"/>
              </a:solidFill>
              <a:latin typeface="Calibri" panose="020F0502020204030204"/>
            </a:endParaRPr>
          </a:p>
          <a:p>
            <a:pPr lvl="1"/>
            <a:endParaRPr lang="en-GB" sz="1600" dirty="0">
              <a:latin typeface="Consolas" panose="020B0609020204030204" pitchFamily="49" charset="0"/>
            </a:endParaRPr>
          </a:p>
          <a:p>
            <a:pPr lvl="1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4D453E-99D8-4A66-99DB-9F0EDD91BBB0}"/>
              </a:ext>
            </a:extLst>
          </p:cNvPr>
          <p:cNvSpPr txBox="1">
            <a:spLocks/>
          </p:cNvSpPr>
          <p:nvPr/>
        </p:nvSpPr>
        <p:spPr>
          <a:xfrm>
            <a:off x="0" y="-8909"/>
            <a:ext cx="3759200" cy="75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Outputs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082189-EAB8-4FBF-9E37-A8718EEA4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16" b="46149"/>
          <a:stretch/>
        </p:blipFill>
        <p:spPr>
          <a:xfrm>
            <a:off x="612977" y="3876926"/>
            <a:ext cx="2109259" cy="28416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E4CBB3-182D-47DD-B4F0-F2E501AA459F}"/>
              </a:ext>
            </a:extLst>
          </p:cNvPr>
          <p:cNvCxnSpPr>
            <a:cxnSpLocks/>
          </p:cNvCxnSpPr>
          <p:nvPr/>
        </p:nvCxnSpPr>
        <p:spPr>
          <a:xfrm>
            <a:off x="139700" y="5651386"/>
            <a:ext cx="558703" cy="20564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771B7B-4CEB-432D-985F-DFA5EDDF6C5D}"/>
              </a:ext>
            </a:extLst>
          </p:cNvPr>
          <p:cNvCxnSpPr>
            <a:cxnSpLocks/>
          </p:cNvCxnSpPr>
          <p:nvPr/>
        </p:nvCxnSpPr>
        <p:spPr>
          <a:xfrm flipV="1">
            <a:off x="1155700" y="6392611"/>
            <a:ext cx="279602" cy="4653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152FCC-ED53-405A-983E-58C2775315B4}"/>
              </a:ext>
            </a:extLst>
          </p:cNvPr>
          <p:cNvCxnSpPr>
            <a:cxnSpLocks/>
          </p:cNvCxnSpPr>
          <p:nvPr/>
        </p:nvCxnSpPr>
        <p:spPr>
          <a:xfrm flipH="1" flipV="1">
            <a:off x="2419351" y="5602914"/>
            <a:ext cx="409574" cy="35387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4125C3B-E3EC-45C0-A76D-6063CF26F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134" y="3951693"/>
            <a:ext cx="3338166" cy="276685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6530CE-11A4-433C-8558-EC6DB5AE6376}"/>
              </a:ext>
            </a:extLst>
          </p:cNvPr>
          <p:cNvCxnSpPr>
            <a:cxnSpLocks/>
          </p:cNvCxnSpPr>
          <p:nvPr/>
        </p:nvCxnSpPr>
        <p:spPr>
          <a:xfrm flipH="1" flipV="1">
            <a:off x="2386215" y="6481921"/>
            <a:ext cx="409574" cy="35387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CBFFB99-B31F-4543-A78A-915FB4F8A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381" y="3771899"/>
            <a:ext cx="4986563" cy="1346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684CC7-FAA6-4180-84C8-6CB8F0EBC9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691"/>
          <a:stretch/>
        </p:blipFill>
        <p:spPr>
          <a:xfrm>
            <a:off x="3045560" y="5254383"/>
            <a:ext cx="4810043" cy="1517201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964007C-68A9-446F-877B-96FA382AF73E}"/>
              </a:ext>
            </a:extLst>
          </p:cNvPr>
          <p:cNvSpPr/>
          <p:nvPr/>
        </p:nvSpPr>
        <p:spPr>
          <a:xfrm>
            <a:off x="5534025" y="4972050"/>
            <a:ext cx="198592" cy="1095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F826E93-9D10-4233-92C6-083ADA8423A1}"/>
              </a:ext>
            </a:extLst>
          </p:cNvPr>
          <p:cNvSpPr/>
          <p:nvPr/>
        </p:nvSpPr>
        <p:spPr>
          <a:xfrm>
            <a:off x="5732616" y="4972050"/>
            <a:ext cx="288145" cy="1095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1AD24C6-CDAF-4230-B565-CD5A9F6BA1F6}"/>
              </a:ext>
            </a:extLst>
          </p:cNvPr>
          <p:cNvCxnSpPr>
            <a:cxnSpLocks/>
          </p:cNvCxnSpPr>
          <p:nvPr/>
        </p:nvCxnSpPr>
        <p:spPr>
          <a:xfrm>
            <a:off x="6020761" y="5032005"/>
            <a:ext cx="26933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ABF358-66C6-48AF-8114-D565B45801DE}"/>
              </a:ext>
            </a:extLst>
          </p:cNvPr>
          <p:cNvCxnSpPr>
            <a:cxnSpLocks/>
          </p:cNvCxnSpPr>
          <p:nvPr/>
        </p:nvCxnSpPr>
        <p:spPr>
          <a:xfrm>
            <a:off x="5637865" y="5081588"/>
            <a:ext cx="0" cy="6947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07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F659-82B1-4887-98B2-AF6D74807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5316"/>
            <a:ext cx="11950700" cy="6172201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Metadata sheet has important information on the success of the pipeline, including the columns with headings:</a:t>
            </a:r>
            <a:br>
              <a:rPr lang="en-GB" sz="2000" dirty="0"/>
            </a:br>
            <a:endParaRPr lang="en-GB" sz="2000" dirty="0"/>
          </a:p>
          <a:p>
            <a:pPr lvl="1"/>
            <a:r>
              <a:rPr lang="en-GB" sz="1600" b="1" dirty="0" err="1">
                <a:latin typeface="Consolas" panose="020B0609020204030204" pitchFamily="49" charset="0"/>
              </a:rPr>
              <a:t>bscan_missing_fovea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If the choroid segmentation model failed to detect the fovea on the OCT B-scan, this will show TRUE. </a:t>
            </a:r>
            <a:r>
              <a:rPr lang="en-GB" sz="2000" dirty="0">
                <a:solidFill>
                  <a:prstClr val="black"/>
                </a:solidFill>
                <a:latin typeface="Calibri" panose="020F0502020204030204"/>
              </a:rPr>
              <a:t>All measurements will fail as a result, and is mostly only relevant for H/V-line scan.</a:t>
            </a:r>
            <a:br>
              <a:rPr lang="en-GB" sz="2000" dirty="0">
                <a:solidFill>
                  <a:prstClr val="black"/>
                </a:solidFill>
                <a:latin typeface="Calibri" panose="020F0502020204030204"/>
              </a:rPr>
            </a:b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1"/>
            <a:r>
              <a:rPr lang="en-GB" sz="1600" b="1" dirty="0" err="1">
                <a:latin typeface="Consolas" panose="020B0609020204030204" pitchFamily="49" charset="0"/>
              </a:rPr>
              <a:t>slo_missing_fovea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If the SLO segmentation model failed to detect the fovea on the SLO image, this will show TRUE. </a:t>
            </a:r>
            <a:b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 err="1">
                <a:latin typeface="Consolas" panose="020B0609020204030204" pitchFamily="49" charset="0"/>
              </a:rPr>
              <a:t>missing_retinal_oct_linescan_measurements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Unexpected error in OCT retinal layer segmentations (or if </a:t>
            </a:r>
            <a:r>
              <a:rPr lang="en-GB" sz="1600" dirty="0" err="1">
                <a:latin typeface="Consolas" panose="020B0609020204030204" pitchFamily="49" charset="0"/>
              </a:rPr>
              <a:t>bscan_missing_fovea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TRUE) results in measurements as -1s (or removed from sheet entirely), this shows TRUE.</a:t>
            </a:r>
            <a:b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 err="1">
                <a:latin typeface="Consolas" panose="020B0609020204030204" pitchFamily="49" charset="0"/>
              </a:rPr>
              <a:t>missing_choroid_oct_linescan_measurements</a:t>
            </a:r>
            <a:r>
              <a:rPr lang="en-GB" sz="1600" dirty="0">
                <a:latin typeface="Consolas" panose="020B0609020204030204" pitchFamily="49" charset="0"/>
              </a:rPr>
              <a:t>: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Unexpected error in choroid layer segmentations (or if </a:t>
            </a:r>
            <a:r>
              <a:rPr lang="en-GB" sz="1600" dirty="0" err="1">
                <a:latin typeface="Consolas" panose="020B0609020204030204" pitchFamily="49" charset="0"/>
              </a:rPr>
              <a:t>bscan_missing_fovea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TRUE) results in measurements as -1s (or removed from sheet entirely), this shows TRUE. Could be due to poor segmentation which doesn’t cover entire region of interest specified.</a:t>
            </a:r>
            <a:endParaRPr lang="en-GB" sz="1600" dirty="0">
              <a:latin typeface="Consolas" panose="020B0609020204030204" pitchFamily="49" charset="0"/>
            </a:endParaRPr>
          </a:p>
          <a:p>
            <a:pPr lvl="1"/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latin typeface="Consolas" panose="020B0609020204030204" pitchFamily="49" charset="0"/>
              </a:rPr>
              <a:t>FAILED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If the pipeline had an unexpected error during processing</a:t>
            </a:r>
            <a:r>
              <a:rPr lang="en-GB" sz="2000" dirty="0">
                <a:solidFill>
                  <a:prstClr val="black"/>
                </a:solidFill>
                <a:latin typeface="Calibri" panose="020F0502020204030204"/>
              </a:rPr>
              <a:t> a file, this will show TRUE.</a:t>
            </a:r>
            <a:br>
              <a:rPr lang="en-GB" sz="2000" dirty="0">
                <a:solidFill>
                  <a:prstClr val="black"/>
                </a:solidFill>
                <a:latin typeface="Calibri" panose="020F0502020204030204"/>
              </a:rPr>
            </a:br>
            <a:endParaRPr lang="en-GB" sz="2000" dirty="0">
              <a:solidFill>
                <a:prstClr val="black"/>
              </a:solidFill>
              <a:latin typeface="Calibri" panose="020F0502020204030204"/>
            </a:endParaRPr>
          </a:p>
          <a:p>
            <a:pPr lvl="1"/>
            <a:r>
              <a:rPr lang="en-GB" sz="1600" b="1" dirty="0" err="1">
                <a:latin typeface="Consolas" panose="020B0609020204030204" pitchFamily="49" charset="0"/>
              </a:rPr>
              <a:t>optic_disc_overlap_warning</a:t>
            </a:r>
            <a:r>
              <a:rPr lang="en-GB" sz="2000" dirty="0">
                <a:solidFill>
                  <a:prstClr val="black"/>
                </a:solidFill>
                <a:latin typeface="Calibri" panose="020F0502020204030204"/>
              </a:rPr>
              <a:t>: If the </a:t>
            </a:r>
            <a:r>
              <a:rPr lang="en-GB" sz="1600" b="1" dirty="0" err="1">
                <a:latin typeface="Consolas" panose="020B0609020204030204" pitchFamily="49" charset="0"/>
              </a:rPr>
              <a:t>optic_disc_overlap_index</a:t>
            </a:r>
            <a:r>
              <a:rPr lang="en-GB" sz="1600" b="1" dirty="0">
                <a:latin typeface="Consolas" panose="020B0609020204030204" pitchFamily="49" charset="0"/>
              </a:rPr>
              <a:t>_% </a:t>
            </a:r>
            <a:r>
              <a:rPr lang="en-GB" sz="2000" dirty="0">
                <a:solidFill>
                  <a:prstClr val="black"/>
                </a:solidFill>
                <a:latin typeface="Calibri" panose="020F0502020204030204"/>
              </a:rPr>
              <a:t>&gt; 15, this will show TRUE, i.e. the peripapillary scan was off-centre during acquisition by at least 15% of the optic disc diameter.</a:t>
            </a:r>
            <a:endParaRPr lang="en-GB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1"/>
            <a:endParaRPr lang="en-GB" sz="16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2000" b="1">
                <a:latin typeface="Consolas" panose="020B0609020204030204" pitchFamily="49" charset="0"/>
              </a:rPr>
              <a:t>A separate datasheet “Failed” stores these columns separately for quick look-up of any processing issues OCTolyzer underwent.</a:t>
            </a:r>
            <a:endParaRPr lang="en-GB" sz="2000" b="1" dirty="0">
              <a:latin typeface="Consolas" panose="020B060902020403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6C92D6-DB4A-47F3-B099-DB517EAE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909"/>
            <a:ext cx="3759200" cy="758825"/>
          </a:xfrm>
        </p:spPr>
        <p:txBody>
          <a:bodyPr/>
          <a:lstStyle/>
          <a:p>
            <a:r>
              <a:rPr lang="en-GB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640884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F659-82B1-4887-98B2-AF6D74807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7"/>
            <a:ext cx="11950700" cy="6172201"/>
          </a:xfrm>
        </p:spPr>
        <p:txBody>
          <a:bodyPr>
            <a:normAutofit/>
          </a:bodyPr>
          <a:lstStyle/>
          <a:p>
            <a:r>
              <a:rPr lang="en-GB" sz="2000" dirty="0"/>
              <a:t>Firstly, inspect the </a:t>
            </a:r>
            <a:r>
              <a:rPr lang="en-GB" sz="1600" b="1" dirty="0" err="1">
                <a:latin typeface="Consolas" panose="020B0609020204030204" pitchFamily="49" charset="0"/>
              </a:rPr>
              <a:t>oct_segmentations</a:t>
            </a:r>
            <a:r>
              <a:rPr lang="en-GB" sz="1600" b="1" dirty="0">
                <a:latin typeface="Consolas" panose="020B0609020204030204" pitchFamily="49" charset="0"/>
              </a:rPr>
              <a:t> </a:t>
            </a:r>
            <a:r>
              <a:rPr lang="en-GB" sz="2000" dirty="0"/>
              <a:t>and </a:t>
            </a:r>
            <a:r>
              <a:rPr lang="en-GB" sz="1600" b="1" dirty="0" err="1">
                <a:latin typeface="Consolas" panose="020B0609020204030204" pitchFamily="49" charset="0"/>
              </a:rPr>
              <a:t>slo_segmentations</a:t>
            </a:r>
            <a:r>
              <a:rPr lang="en-GB" sz="1600" b="1" dirty="0">
                <a:latin typeface="Consolas" panose="020B0609020204030204" pitchFamily="49" charset="0"/>
              </a:rPr>
              <a:t> </a:t>
            </a:r>
            <a:r>
              <a:rPr lang="en-GB" sz="2000" dirty="0"/>
              <a:t>(if </a:t>
            </a:r>
            <a:r>
              <a:rPr lang="en-GB" sz="1600" b="1" dirty="0" err="1">
                <a:latin typeface="Consolas" panose="020B0609020204030204" pitchFamily="49" charset="0"/>
              </a:rPr>
              <a:t>analyse_slo</a:t>
            </a:r>
            <a:r>
              <a:rPr lang="en-GB" sz="1600" b="1" dirty="0">
                <a:latin typeface="Consolas" panose="020B0609020204030204" pitchFamily="49" charset="0"/>
              </a:rPr>
              <a:t> </a:t>
            </a:r>
            <a:r>
              <a:rPr lang="en-GB" sz="2000" dirty="0"/>
              <a:t>is </a:t>
            </a:r>
            <a:r>
              <a:rPr lang="en-GB" sz="1600" b="1" dirty="0">
                <a:latin typeface="Consolas" panose="020B0609020204030204" pitchFamily="49" charset="0"/>
              </a:rPr>
              <a:t>1</a:t>
            </a:r>
            <a:r>
              <a:rPr lang="en-GB" sz="2000" dirty="0"/>
              <a:t>) for segmentation quality (E,F below).</a:t>
            </a:r>
            <a:br>
              <a:rPr lang="en-GB" sz="2000" dirty="0"/>
            </a:br>
            <a:endParaRPr lang="en-GB" sz="2000" dirty="0"/>
          </a:p>
          <a:p>
            <a:r>
              <a:rPr lang="en-GB" sz="2000" dirty="0"/>
              <a:t>More information and visualisations can be found in each file’s output folder, named </a:t>
            </a:r>
            <a:r>
              <a:rPr lang="en-GB" sz="1600" b="1" dirty="0">
                <a:latin typeface="Consolas" panose="020B0609020204030204" pitchFamily="49" charset="0"/>
              </a:rPr>
              <a:t>{filename} </a:t>
            </a:r>
            <a:r>
              <a:rPr lang="en-GB" sz="2000" dirty="0"/>
              <a:t>(B,C,D below)</a:t>
            </a:r>
            <a:r>
              <a:rPr lang="en-GB" sz="1600" dirty="0">
                <a:latin typeface="Consolas" panose="020B0609020204030204" pitchFamily="49" charset="0"/>
              </a:rPr>
              <a:t>:</a:t>
            </a:r>
          </a:p>
          <a:p>
            <a:pPr lvl="1"/>
            <a:r>
              <a:rPr lang="en-GB" sz="2000" dirty="0"/>
              <a:t>Metadata &amp; measurement xlsx file </a:t>
            </a:r>
            <a:r>
              <a:rPr lang="en-GB" sz="1600" b="1" dirty="0">
                <a:latin typeface="Consolas" panose="020B0609020204030204" pitchFamily="49" charset="0"/>
              </a:rPr>
              <a:t>{filename}_analysis_output.xlsx</a:t>
            </a:r>
            <a:endParaRPr lang="en-GB" sz="1600" b="1" dirty="0"/>
          </a:p>
          <a:p>
            <a:pPr lvl="1"/>
            <a:r>
              <a:rPr lang="en-GB" sz="2000" dirty="0">
                <a:solidFill>
                  <a:prstClr val="black"/>
                </a:solidFill>
                <a:latin typeface="Calibri" panose="020F0502020204030204"/>
              </a:rPr>
              <a:t>Segmentation masks, thickness maps, overlaid segmentations onto the SLO/OCT scans.</a:t>
            </a:r>
          </a:p>
          <a:p>
            <a:pPr lvl="1"/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Individual log file </a:t>
            </a:r>
            <a:r>
              <a:rPr lang="en-GB" sz="1600" b="1" dirty="0">
                <a:latin typeface="Consolas" panose="020B0609020204030204" pitchFamily="49" charset="0"/>
              </a:rPr>
              <a:t>{filename}_log.txt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prints information on the pipeline’s processing and is useful for checking errors or missing values.</a:t>
            </a:r>
            <a:endParaRPr lang="en-GB" sz="2000" dirty="0"/>
          </a:p>
          <a:p>
            <a:pPr marL="457200" lvl="1" indent="0">
              <a:buNone/>
            </a:pPr>
            <a:endParaRPr lang="en-GB" sz="1600" dirty="0"/>
          </a:p>
          <a:p>
            <a:pPr lvl="1"/>
            <a:endParaRPr lang="en-GB" sz="1600" dirty="0">
              <a:latin typeface="Consolas" panose="020B0609020204030204" pitchFamily="49" charset="0"/>
            </a:endParaRPr>
          </a:p>
          <a:p>
            <a:pPr lvl="1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4D453E-99D8-4A66-99DB-9F0EDD91BBB0}"/>
              </a:ext>
            </a:extLst>
          </p:cNvPr>
          <p:cNvSpPr txBox="1">
            <a:spLocks/>
          </p:cNvSpPr>
          <p:nvPr/>
        </p:nvSpPr>
        <p:spPr>
          <a:xfrm>
            <a:off x="0" y="-8909"/>
            <a:ext cx="3759200" cy="75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Outputs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608019-BF10-436D-AC0D-C7272C2BA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3" r="37004"/>
          <a:stretch/>
        </p:blipFill>
        <p:spPr>
          <a:xfrm>
            <a:off x="241300" y="3429000"/>
            <a:ext cx="5909734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61FBB2-1972-45B1-A381-B09D1EBD1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5" b="46341"/>
          <a:stretch/>
        </p:blipFill>
        <p:spPr>
          <a:xfrm>
            <a:off x="6281316" y="4362450"/>
            <a:ext cx="5891416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30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76C92D6-DB4A-47F3-B099-DB517EAE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909"/>
            <a:ext cx="4080934" cy="758825"/>
          </a:xfrm>
        </p:spPr>
        <p:txBody>
          <a:bodyPr>
            <a:normAutofit/>
          </a:bodyPr>
          <a:lstStyle/>
          <a:p>
            <a:r>
              <a:rPr lang="en-GB" dirty="0" err="1"/>
              <a:t>Linescan</a:t>
            </a:r>
            <a:r>
              <a:rPr lang="en-GB" dirty="0"/>
              <a:t> 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2CFE5-C699-4283-B2A8-F5D74B8A5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306" y="0"/>
            <a:ext cx="6944694" cy="2867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4F975B-FDDC-40BD-BCA7-DD63703CB575}"/>
              </a:ext>
            </a:extLst>
          </p:cNvPr>
          <p:cNvSpPr txBox="1"/>
          <p:nvPr/>
        </p:nvSpPr>
        <p:spPr>
          <a:xfrm>
            <a:off x="0" y="756882"/>
            <a:ext cx="6759575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In the output folder: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Individual B-scan.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Choroid vessel segmentation mask.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Log file.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OCT B-scan fovea segmentation map.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This can be manually corrected on ITK-Snap.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Visualisation of OCT segmentations and ROI measurement.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This is most important for visually checking processing of OCT.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Output excel file with metadata and measurements.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This is most important for quantitatively checking processing of OCT.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Individual SLO image.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SLO image with B-scan acquisition location superimposed.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SLO Artery-Vein-Optic Disc segmentation map.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This can be manually corrected on ITK-Snap.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SLO All-Vessel (binary) segmentation map.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This can be manually corrected on ITK-Snap.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SLO Fovea segmentation map.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This can be manually corrected on ITK-Snap.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Visualisation of SLO segmentations.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This is most important for visually checking processing of SLO.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3511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D82B54-554E-4CF7-9453-48DFDADA3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8909"/>
            <a:ext cx="6096000" cy="37593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76C92D6-DB4A-47F3-B099-DB517EAE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909"/>
            <a:ext cx="4080934" cy="758825"/>
          </a:xfrm>
        </p:spPr>
        <p:txBody>
          <a:bodyPr>
            <a:normAutofit/>
          </a:bodyPr>
          <a:lstStyle/>
          <a:p>
            <a:r>
              <a:rPr lang="en-GB" dirty="0" err="1"/>
              <a:t>Ppole</a:t>
            </a:r>
            <a:r>
              <a:rPr lang="en-GB" dirty="0"/>
              <a:t> Outputs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4F975B-FDDC-40BD-BCA7-DD63703CB575}"/>
              </a:ext>
            </a:extLst>
          </p:cNvPr>
          <p:cNvSpPr txBox="1"/>
          <p:nvPr/>
        </p:nvSpPr>
        <p:spPr>
          <a:xfrm>
            <a:off x="0" y="556857"/>
            <a:ext cx="10848975" cy="7325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In the output folder: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Folder of: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Thickness map visualisations and raw values (saved as .</a:t>
            </a:r>
            <a:r>
              <a:rPr lang="en-GB" sz="1600" dirty="0" err="1"/>
              <a:t>npy’s</a:t>
            </a:r>
            <a:r>
              <a:rPr lang="en-GB" sz="16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Choroid vessel segmentations masks (saved as .</a:t>
            </a:r>
            <a:r>
              <a:rPr lang="en-GB" sz="1600" dirty="0" err="1"/>
              <a:t>npy’s</a:t>
            </a:r>
            <a:r>
              <a:rPr lang="en-GB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Individual, fovea-centred B-scan.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Fovea-centred B-scan with segmentations overlaid.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Log file.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Thickness map visualisation of retina and/or choroid.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Output excel file with metadata and measurements.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This is most important for checking processing of OCT.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Individual SLO image.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SLO image with B-scan acquisition locations superimposed.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SLO Artery-Vein-Optic Disc segmentation map.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This can be manually corrected on ITK-Snap.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SLO All-Vessel (binary) segmentation map.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This can be manually corrected on ITK-Snap.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SLO Fovea segmentation map.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This can be manually corrected on ITK-Snap.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Visualisation of SLO segmentations.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This is most important for visually checking processing of SLO.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High-resolution image of </a:t>
            </a:r>
            <a:r>
              <a:rPr lang="en-GB" sz="2000" dirty="0" err="1"/>
              <a:t>ndividual</a:t>
            </a:r>
            <a:r>
              <a:rPr lang="en-GB" sz="2000" dirty="0"/>
              <a:t> B-scans of </a:t>
            </a:r>
            <a:r>
              <a:rPr lang="en-GB" sz="2000" dirty="0" err="1"/>
              <a:t>Ppole</a:t>
            </a:r>
            <a:r>
              <a:rPr lang="en-GB" sz="2000" dirty="0"/>
              <a:t> stitched together with segmentations overlaid.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This is most important for checking segmentations of OCT.</a:t>
            </a:r>
            <a:r>
              <a:rPr lang="en-GB" sz="20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76C92D6-DB4A-47F3-B099-DB517EAE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8909"/>
            <a:ext cx="4886327" cy="758825"/>
          </a:xfrm>
        </p:spPr>
        <p:txBody>
          <a:bodyPr>
            <a:normAutofit fontScale="90000"/>
          </a:bodyPr>
          <a:lstStyle/>
          <a:p>
            <a:r>
              <a:rPr lang="en-GB" dirty="0"/>
              <a:t>Peripapillary Outputs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4F975B-FDDC-40BD-BCA7-DD63703CB575}"/>
              </a:ext>
            </a:extLst>
          </p:cNvPr>
          <p:cNvSpPr txBox="1"/>
          <p:nvPr/>
        </p:nvSpPr>
        <p:spPr>
          <a:xfrm>
            <a:off x="0" y="756882"/>
            <a:ext cx="12020550" cy="683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In the output folder: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Individual B-scan.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Log file.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Visualisation of OCT segmentations.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This is most important for checking segmentation of OCT.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Output excel file with metadata and measurements.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This is most important for quantitatively checking processing of OCT.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Visualisation of aligning the peripapillary grid using</a:t>
            </a:r>
            <a:br>
              <a:rPr lang="en-GB" sz="2000" dirty="0"/>
            </a:br>
            <a:r>
              <a:rPr lang="en-GB" sz="2000" dirty="0"/>
              <a:t>the detected optic disc and fovea (on the SLO).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Individual SLO image.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SLO Artery-Vein-Optic Disc segmentation map.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This can be manually corrected on ITK-Snap.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SLO All-Vessel (binary) segmentation map.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This can be manually corrected on ITK-Snap.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SLO Fovea segmentation map.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This can be manually corrected on ITK-Snap.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Visualisation of SLO segmentations.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This is most important for visually checking processing of SLO.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Thickness profile and visualisation of peripapillary thickness measurements in each peripapillary subfield for: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Choroid, Retina (ILM – BM), RNFL (ILM – RNFL) and remaining layers (RNFL – BM).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74E57-F0C4-40F8-AB8A-77067B55E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778" y="0"/>
            <a:ext cx="6272222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43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9685-59F3-4C7E-9377-DD985C079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01675"/>
          </a:xfrm>
        </p:spPr>
        <p:txBody>
          <a:bodyPr/>
          <a:lstStyle/>
          <a:p>
            <a:r>
              <a:rPr lang="en-GB" dirty="0"/>
              <a:t>FAQs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85550-F344-4A82-B421-9595095A2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12" y="701675"/>
            <a:ext cx="11890375" cy="6156325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What if my computer crashes mid-run?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The pipeline saves results as it runs, so you can simply carry on where you left off, by launching Anaconda Prompt and running OCTolyzer again with the same configuration.</a:t>
            </a:r>
            <a:br>
              <a:rPr lang="en-GB" dirty="0"/>
            </a:b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if I need to restart my analysis?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Delete the output folder and run OCTolyzer as before.</a:t>
            </a:r>
            <a:br>
              <a:rPr lang="en-GB" dirty="0"/>
            </a:b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if I need to only re-process a single file?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Delete the output folder of that specific file and run OCTolyzer as before.</a:t>
            </a:r>
            <a:br>
              <a:rPr lang="en-GB" dirty="0"/>
            </a:b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if I forgot to add another file to a previously processed batch?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Simply add the file to the input directory and re-run OCTolyzer. Assuming the output directory is the same as before, all previously processed files will be skipped during processing but loaded into the final output file. </a:t>
            </a:r>
            <a:br>
              <a:rPr lang="en-GB" dirty="0"/>
            </a:b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do I correct SLO segmentation errors?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Instructions are available to use ITK-Snap to correct retinal vessel segmentation. </a:t>
            </a:r>
            <a:br>
              <a:rPr lang="en-GB" dirty="0"/>
            </a:b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Can I correct OCT segmentation errors?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Manual correction of OCT choroid/retina segmentations are currently not supported. However, correction of the OCT B-scan fovea is supported currently for H-line/V-line B-scans via ITK-Snap, in the same way as for correcting SLO segmentation maps.</a:t>
            </a:r>
          </a:p>
        </p:txBody>
      </p:sp>
    </p:spTree>
    <p:extLst>
      <p:ext uri="{BB962C8B-B14F-4D97-AF65-F5344CB8AC3E}">
        <p14:creationId xmlns:p14="http://schemas.microsoft.com/office/powerpoint/2010/main" val="1699804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9685-59F3-4C7E-9377-DD985C079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01675"/>
          </a:xfrm>
        </p:spPr>
        <p:txBody>
          <a:bodyPr/>
          <a:lstStyle/>
          <a:p>
            <a:r>
              <a:rPr lang="en-GB" dirty="0"/>
              <a:t>FAQs (2/2)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7F6DE-082B-4CB9-84C6-EAD7A2FB8464}"/>
              </a:ext>
            </a:extLst>
          </p:cNvPr>
          <p:cNvSpPr txBox="1"/>
          <p:nvPr/>
        </p:nvSpPr>
        <p:spPr>
          <a:xfrm>
            <a:off x="0" y="842139"/>
            <a:ext cx="12192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Why did one of my files fail?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Check the folder’s </a:t>
            </a:r>
            <a:r>
              <a:rPr lang="en-GB" sz="1400" dirty="0">
                <a:solidFill>
                  <a:srgbClr val="C00000"/>
                </a:solidFill>
                <a:latin typeface="Consolas" panose="020B0609020204030204" pitchFamily="49" charset="0"/>
              </a:rPr>
              <a:t>{filename}_log.txt </a:t>
            </a:r>
            <a:r>
              <a:rPr lang="en-GB" dirty="0">
                <a:solidFill>
                  <a:srgbClr val="C00000"/>
                </a:solidFill>
              </a:rPr>
              <a:t>file for an error traceback. If competent, run the corresponding debugging jupyter notebook on the file, located in </a:t>
            </a:r>
            <a:r>
              <a:rPr lang="en-GB" sz="1400" dirty="0">
                <a:solidFill>
                  <a:srgbClr val="C00000"/>
                </a:solidFill>
                <a:latin typeface="Consolas" panose="020B0609020204030204" pitchFamily="49" charset="0"/>
              </a:rPr>
              <a:t>OCTolyzer/debugging/check_{</a:t>
            </a:r>
            <a:r>
              <a:rPr lang="en-GB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scan_type</a:t>
            </a:r>
            <a:r>
              <a:rPr lang="en-GB" sz="1400" dirty="0">
                <a:solidFill>
                  <a:srgbClr val="C00000"/>
                </a:solidFill>
                <a:latin typeface="Consolas" panose="020B0609020204030204" pitchFamily="49" charset="0"/>
              </a:rPr>
              <a:t>}.</a:t>
            </a:r>
            <a:r>
              <a:rPr lang="en-GB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ipynb</a:t>
            </a:r>
            <a:r>
              <a:rPr lang="en-GB" dirty="0">
                <a:solidFill>
                  <a:srgbClr val="C00000"/>
                </a:solidFill>
              </a:rPr>
              <a:t>.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Why are there -1s in the measurement results?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Only relevant for H-/V-line scans, and means that the measurements failed due to poor segmentation or too large a region of interest specified. Check the segmentation visualisation in the file’s output folder.</a:t>
            </a:r>
            <a:br>
              <a:rPr lang="en-GB" dirty="0">
                <a:solidFill>
                  <a:srgbClr val="C00000"/>
                </a:solidFill>
              </a:rPr>
            </a:br>
            <a:endParaRPr lang="en-GB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Why are there NAs or empty cells in the metadata sheet of </a:t>
            </a:r>
            <a:r>
              <a:rPr lang="en-GB" sz="1400" dirty="0">
                <a:latin typeface="Consolas" panose="020B0609020204030204" pitchFamily="49" charset="0"/>
              </a:rPr>
              <a:t>analysis_output.xlsx</a:t>
            </a:r>
            <a:r>
              <a:rPr lang="en-GB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This is because different scan types are being analysed in a single batch, and some columns are only relevant to certain scan types, i.e. </a:t>
            </a:r>
            <a:r>
              <a:rPr lang="en-GB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linescan_area_ROI_microns</a:t>
            </a:r>
            <a:r>
              <a:rPr lang="en-GB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C00000"/>
                </a:solidFill>
              </a:rPr>
              <a:t>is only relevant to H/V-line scans.</a:t>
            </a:r>
            <a:br>
              <a:rPr lang="en-GB" dirty="0">
                <a:solidFill>
                  <a:srgbClr val="C00000"/>
                </a:solidFill>
              </a:rPr>
            </a:br>
            <a:endParaRPr lang="en-GB" dirty="0">
              <a:solidFill>
                <a:srgbClr val="C00000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/>
              <a:t>Why are the results of some files missing from their excel sheet in </a:t>
            </a:r>
            <a:r>
              <a:rPr lang="en-GB" sz="1400" dirty="0">
                <a:latin typeface="Consolas" panose="020B0609020204030204" pitchFamily="49" charset="0"/>
              </a:rPr>
              <a:t>analysis_output.xlsx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This is likely because these files failed to be analysed, check the columns mentioned in slide 20 to see if one of these have been flagged, or the Failed datasheet.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While metadata is saved out for every file, if measurements fail to be computed then they are not stored in the respective measurement sheet.</a:t>
            </a:r>
          </a:p>
          <a:p>
            <a:pPr lvl="1"/>
            <a:endParaRPr lang="en-GB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Why don’t my peripapillary results include measurements on the choroidal vessels?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This is because we use </a:t>
            </a:r>
            <a:r>
              <a:rPr lang="en-GB" dirty="0" err="1">
                <a:solidFill>
                  <a:srgbClr val="C00000"/>
                </a:solidFill>
              </a:rPr>
              <a:t>DeepGPET</a:t>
            </a:r>
            <a:r>
              <a:rPr lang="en-GB" dirty="0">
                <a:solidFill>
                  <a:srgbClr val="C00000"/>
                </a:solidFill>
              </a:rPr>
              <a:t> for peripapillary choroid analysis, which only segments the choroid region. This is because we have found </a:t>
            </a:r>
            <a:r>
              <a:rPr lang="en-GB" dirty="0" err="1">
                <a:solidFill>
                  <a:srgbClr val="C00000"/>
                </a:solidFill>
              </a:rPr>
              <a:t>DeepGPET</a:t>
            </a:r>
            <a:r>
              <a:rPr lang="en-GB" dirty="0">
                <a:solidFill>
                  <a:srgbClr val="C00000"/>
                </a:solidFill>
              </a:rPr>
              <a:t> to be more successful at peripapillary segmentation than Choroidalyzer.</a:t>
            </a:r>
          </a:p>
        </p:txBody>
      </p:sp>
    </p:spTree>
    <p:extLst>
      <p:ext uri="{BB962C8B-B14F-4D97-AF65-F5344CB8AC3E}">
        <p14:creationId xmlns:p14="http://schemas.microsoft.com/office/powerpoint/2010/main" val="109499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86EDB6E-E96F-4CB2-8C78-B3D703087BEE}"/>
              </a:ext>
            </a:extLst>
          </p:cNvPr>
          <p:cNvSpPr/>
          <p:nvPr/>
        </p:nvSpPr>
        <p:spPr>
          <a:xfrm>
            <a:off x="62430" y="2607274"/>
            <a:ext cx="5859654" cy="4188676"/>
          </a:xfrm>
          <a:prstGeom prst="roundRect">
            <a:avLst>
              <a:gd name="adj" fmla="val 939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DA3B53-2F72-46E6-A08B-5018AB7A9069}"/>
              </a:ext>
            </a:extLst>
          </p:cNvPr>
          <p:cNvSpPr/>
          <p:nvPr/>
        </p:nvSpPr>
        <p:spPr>
          <a:xfrm>
            <a:off x="5983219" y="2605198"/>
            <a:ext cx="6146351" cy="4188676"/>
          </a:xfrm>
          <a:prstGeom prst="roundRect">
            <a:avLst>
              <a:gd name="adj" fmla="val 9390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4649EF-D119-4AF1-AC9B-6138F8C0C810}"/>
              </a:ext>
            </a:extLst>
          </p:cNvPr>
          <p:cNvSpPr/>
          <p:nvPr/>
        </p:nvSpPr>
        <p:spPr>
          <a:xfrm>
            <a:off x="4673027" y="1043819"/>
            <a:ext cx="2498113" cy="986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>
                <a:solidFill>
                  <a:schemeClr val="tx1"/>
                </a:solidFill>
              </a:rPr>
              <a:t>OCTolyzer</a:t>
            </a:r>
            <a:endParaRPr lang="en-GB" sz="2800" b="1" dirty="0">
              <a:solidFill>
                <a:schemeClr val="tx1"/>
              </a:solidFill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33A6F4A-D4EC-4BC5-98B5-5AF753028CB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rot="5400000">
            <a:off x="4785088" y="1745773"/>
            <a:ext cx="852360" cy="142163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8EF3C37-2579-4739-9DDB-980DBF72A102}"/>
              </a:ext>
            </a:extLst>
          </p:cNvPr>
          <p:cNvSpPr/>
          <p:nvPr/>
        </p:nvSpPr>
        <p:spPr>
          <a:xfrm>
            <a:off x="3251395" y="2882769"/>
            <a:ext cx="2498113" cy="986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OCT Analysis Suite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1B019-ADAF-4C7D-AC65-9D38FD95F765}"/>
              </a:ext>
            </a:extLst>
          </p:cNvPr>
          <p:cNvSpPr/>
          <p:nvPr/>
        </p:nvSpPr>
        <p:spPr>
          <a:xfrm>
            <a:off x="6011599" y="2882769"/>
            <a:ext cx="2498113" cy="986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SLO Analysis Suite</a:t>
            </a:r>
            <a:endParaRPr lang="en-GB" sz="2800" b="1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74530C1-8E11-4261-9187-09DD06151546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rot="16200000" flipH="1">
            <a:off x="6165190" y="1787303"/>
            <a:ext cx="852360" cy="13385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EFC0D07-8FAB-4489-85DA-E0B0CA369DD4}"/>
              </a:ext>
            </a:extLst>
          </p:cNvPr>
          <p:cNvSpPr/>
          <p:nvPr/>
        </p:nvSpPr>
        <p:spPr>
          <a:xfrm>
            <a:off x="6011598" y="4206241"/>
            <a:ext cx="2498113" cy="986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Segmentation module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813A6-9654-4A4B-9889-F1706B3DFEE0}"/>
              </a:ext>
            </a:extLst>
          </p:cNvPr>
          <p:cNvSpPr txBox="1"/>
          <p:nvPr/>
        </p:nvSpPr>
        <p:spPr>
          <a:xfrm>
            <a:off x="9707555" y="2504046"/>
            <a:ext cx="21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u="sng" dirty="0" err="1"/>
              <a:t>SLOctolyzer</a:t>
            </a:r>
            <a:endParaRPr lang="en-GB" sz="3200" b="1" u="sng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C7D4DC-F547-40DF-A924-EEFAF0844600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7260655" y="3869358"/>
            <a:ext cx="0" cy="3368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9FE0BB8E-5E68-4D93-981B-5E2AE9C89F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7386" y="3131775"/>
            <a:ext cx="1934028" cy="1930988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857B4C-CF49-48AF-8348-7E5E46DD7E8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509711" y="4699536"/>
            <a:ext cx="10276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ADDC93D-AF8B-4D6E-AF54-FB9A090CA8B6}"/>
              </a:ext>
            </a:extLst>
          </p:cNvPr>
          <p:cNvSpPr/>
          <p:nvPr/>
        </p:nvSpPr>
        <p:spPr>
          <a:xfrm>
            <a:off x="6011598" y="5576277"/>
            <a:ext cx="2498113" cy="986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Measurement module</a:t>
            </a:r>
            <a:endParaRPr lang="en-GB" sz="2800" b="1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B055929-7016-4989-8934-ED57FF8DB91E}"/>
              </a:ext>
            </a:extLst>
          </p:cNvPr>
          <p:cNvCxnSpPr>
            <a:cxnSpLocks/>
            <a:stCxn id="27" idx="2"/>
            <a:endCxn id="40" idx="0"/>
          </p:cNvCxnSpPr>
          <p:nvPr/>
        </p:nvCxnSpPr>
        <p:spPr>
          <a:xfrm>
            <a:off x="7260655" y="5192831"/>
            <a:ext cx="0" cy="3834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448D8C3-6002-4D42-BFE6-166E82220588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8509711" y="6069572"/>
            <a:ext cx="673146" cy="65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9BE02D-5A14-45B6-A642-9CB6458125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2857" y="5376935"/>
            <a:ext cx="2764143" cy="615608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B8145324-49DE-4764-8F6E-46FDE1A9AAE8}"/>
              </a:ext>
            </a:extLst>
          </p:cNvPr>
          <p:cNvSpPr/>
          <p:nvPr/>
        </p:nvSpPr>
        <p:spPr>
          <a:xfrm>
            <a:off x="3251395" y="4206241"/>
            <a:ext cx="2498113" cy="986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Segmentation module</a:t>
            </a:r>
            <a:endParaRPr lang="en-GB" sz="2800" b="1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592F825-E7FD-423A-843F-FD1E29B01E6B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4500452" y="3869358"/>
            <a:ext cx="3586" cy="3368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B05DCE26-D1DC-45DE-B7EF-C3C6DBFB28CC}"/>
              </a:ext>
            </a:extLst>
          </p:cNvPr>
          <p:cNvSpPr/>
          <p:nvPr/>
        </p:nvSpPr>
        <p:spPr>
          <a:xfrm>
            <a:off x="3251395" y="5520708"/>
            <a:ext cx="2498113" cy="986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Measurement module</a:t>
            </a:r>
            <a:endParaRPr lang="en-GB" sz="2800" b="1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909A19-DEAE-408C-960C-C2B640C4593B}"/>
              </a:ext>
            </a:extLst>
          </p:cNvPr>
          <p:cNvCxnSpPr>
            <a:cxnSpLocks/>
          </p:cNvCxnSpPr>
          <p:nvPr/>
        </p:nvCxnSpPr>
        <p:spPr>
          <a:xfrm flipH="1">
            <a:off x="4500451" y="5183825"/>
            <a:ext cx="3586" cy="3368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1C61EF58-C976-49E8-BA92-24318F42A7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762" y="5169916"/>
            <a:ext cx="1701950" cy="1137717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E08E3C2-9D52-45B5-8A8C-50C9308461C7}"/>
              </a:ext>
            </a:extLst>
          </p:cNvPr>
          <p:cNvCxnSpPr>
            <a:cxnSpLocks/>
            <a:stCxn id="66" idx="1"/>
          </p:cNvCxnSpPr>
          <p:nvPr/>
        </p:nvCxnSpPr>
        <p:spPr>
          <a:xfrm flipH="1">
            <a:off x="2309712" y="6014003"/>
            <a:ext cx="941683" cy="183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0CC27F87-DF93-4FE6-810B-4433CCA1860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309" y="3534390"/>
            <a:ext cx="2407743" cy="1552994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4AB25578-894D-4BA2-BC5D-A98EACDF52DC}"/>
              </a:ext>
            </a:extLst>
          </p:cNvPr>
          <p:cNvGrpSpPr/>
          <p:nvPr/>
        </p:nvGrpSpPr>
        <p:grpSpPr>
          <a:xfrm>
            <a:off x="271244" y="614504"/>
            <a:ext cx="3802546" cy="1558426"/>
            <a:chOff x="444036" y="787073"/>
            <a:chExt cx="3518175" cy="142842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24DE8FA-F868-4AA2-93E8-3F6DFD04D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036" y="787073"/>
              <a:ext cx="1372607" cy="142842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F5C6CB3-92ED-494D-B320-E53F482F2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16644" y="792387"/>
              <a:ext cx="2145567" cy="1423104"/>
            </a:xfrm>
            <a:prstGeom prst="rect">
              <a:avLst/>
            </a:prstGeom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655BF225-6D48-4C1B-B09C-A423788F5D1F}"/>
              </a:ext>
            </a:extLst>
          </p:cNvPr>
          <p:cNvSpPr txBox="1"/>
          <p:nvPr/>
        </p:nvSpPr>
        <p:spPr>
          <a:xfrm>
            <a:off x="9143021" y="6090320"/>
            <a:ext cx="301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Complexity, Tortuosity, Calibre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060F4E-E2A1-47C9-958F-03A3D73CB9A5}"/>
              </a:ext>
            </a:extLst>
          </p:cNvPr>
          <p:cNvSpPr txBox="1"/>
          <p:nvPr/>
        </p:nvSpPr>
        <p:spPr>
          <a:xfrm>
            <a:off x="228167" y="6322632"/>
            <a:ext cx="276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Thickness, Area, Vascularity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092A2D8-1197-466A-85C5-4EC2E038E058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2639134" y="4690531"/>
            <a:ext cx="612261" cy="90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B9F70A2-E612-4455-979B-3CD8F259005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73790" y="1537114"/>
            <a:ext cx="5992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92E9DBE1-6C5F-41B9-AF48-E9351496A1C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4162" y="19068"/>
            <a:ext cx="2761029" cy="21385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CAC89E-ED94-4278-B471-9330C5CFDAF5}"/>
              </a:ext>
            </a:extLst>
          </p:cNvPr>
          <p:cNvSpPr/>
          <p:nvPr/>
        </p:nvSpPr>
        <p:spPr>
          <a:xfrm>
            <a:off x="271244" y="2187927"/>
            <a:ext cx="3802546" cy="327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OCT/SLO Metadata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F7347741-B8D8-413E-8FB9-A19DF11C8120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4073790" y="1537114"/>
            <a:ext cx="599237" cy="81475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F5477D3E-98D7-4C1D-BE9F-09DCEB987108}"/>
              </a:ext>
            </a:extLst>
          </p:cNvPr>
          <p:cNvSpPr/>
          <p:nvPr/>
        </p:nvSpPr>
        <p:spPr>
          <a:xfrm rot="16200000">
            <a:off x="2122530" y="-1344257"/>
            <a:ext cx="99974" cy="3802547"/>
          </a:xfrm>
          <a:prstGeom prst="rightBrace">
            <a:avLst>
              <a:gd name="adj1" fmla="val 84553"/>
              <a:gd name="adj2" fmla="val 4987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F5004061-A16F-4BFB-898B-9F5BFBB22BD7}"/>
              </a:ext>
            </a:extLst>
          </p:cNvPr>
          <p:cNvSpPr/>
          <p:nvPr/>
        </p:nvSpPr>
        <p:spPr>
          <a:xfrm>
            <a:off x="1689917" y="55592"/>
            <a:ext cx="965200" cy="3599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.vol file</a:t>
            </a:r>
          </a:p>
        </p:txBody>
      </p:sp>
    </p:spTree>
    <p:extLst>
      <p:ext uri="{BB962C8B-B14F-4D97-AF65-F5344CB8AC3E}">
        <p14:creationId xmlns:p14="http://schemas.microsoft.com/office/powerpoint/2010/main" val="2010076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4AB25578-894D-4BA2-BC5D-A98EACDF52DC}"/>
              </a:ext>
            </a:extLst>
          </p:cNvPr>
          <p:cNvGrpSpPr/>
          <p:nvPr/>
        </p:nvGrpSpPr>
        <p:grpSpPr>
          <a:xfrm>
            <a:off x="271244" y="614504"/>
            <a:ext cx="3802546" cy="1558426"/>
            <a:chOff x="444036" y="787073"/>
            <a:chExt cx="3518175" cy="142842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24DE8FA-F868-4AA2-93E8-3F6DFD04D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036" y="787073"/>
              <a:ext cx="1372607" cy="142842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F5C6CB3-92ED-494D-B320-E53F482F2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16644" y="792387"/>
              <a:ext cx="2145567" cy="1423104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CAC89E-ED94-4278-B471-9330C5CFDAF5}"/>
              </a:ext>
            </a:extLst>
          </p:cNvPr>
          <p:cNvSpPr/>
          <p:nvPr/>
        </p:nvSpPr>
        <p:spPr>
          <a:xfrm>
            <a:off x="271244" y="2187927"/>
            <a:ext cx="3802546" cy="327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OCT/SLO Metadata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F5477D3E-98D7-4C1D-BE9F-09DCEB987108}"/>
              </a:ext>
            </a:extLst>
          </p:cNvPr>
          <p:cNvSpPr/>
          <p:nvPr/>
        </p:nvSpPr>
        <p:spPr>
          <a:xfrm rot="16200000">
            <a:off x="2122530" y="-1344257"/>
            <a:ext cx="99974" cy="3802547"/>
          </a:xfrm>
          <a:prstGeom prst="rightBrace">
            <a:avLst>
              <a:gd name="adj1" fmla="val 84553"/>
              <a:gd name="adj2" fmla="val 4987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F5004061-A16F-4BFB-898B-9F5BFBB22BD7}"/>
              </a:ext>
            </a:extLst>
          </p:cNvPr>
          <p:cNvSpPr/>
          <p:nvPr/>
        </p:nvSpPr>
        <p:spPr>
          <a:xfrm>
            <a:off x="1689917" y="55592"/>
            <a:ext cx="965200" cy="3599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.vol file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2101E1-8DA8-4FBB-9FDD-F56396643F29}"/>
              </a:ext>
            </a:extLst>
          </p:cNvPr>
          <p:cNvGrpSpPr/>
          <p:nvPr/>
        </p:nvGrpSpPr>
        <p:grpSpPr>
          <a:xfrm>
            <a:off x="771283" y="3263097"/>
            <a:ext cx="2802467" cy="3471578"/>
            <a:chOff x="288682" y="2935705"/>
            <a:chExt cx="2802467" cy="347157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234FE86-8E33-4230-AAF8-7F8251A3C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0" t="24655" r="11093"/>
            <a:stretch/>
          </p:blipFill>
          <p:spPr>
            <a:xfrm>
              <a:off x="288682" y="3906613"/>
              <a:ext cx="2802467" cy="250067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05BA7EA-5BF4-4093-A9C3-78F3FBAC6D2D}"/>
                </a:ext>
              </a:extLst>
            </p:cNvPr>
            <p:cNvSpPr/>
            <p:nvPr/>
          </p:nvSpPr>
          <p:spPr>
            <a:xfrm>
              <a:off x="440860" y="2935705"/>
              <a:ext cx="2498113" cy="9865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 err="1">
                  <a:solidFill>
                    <a:schemeClr val="tx1"/>
                  </a:solidFill>
                </a:rPr>
                <a:t>OCTolyzer</a:t>
              </a:r>
              <a:endParaRPr lang="en-GB" sz="28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45D8D21-FD76-4BAC-9D93-A0DE893B51BB}"/>
              </a:ext>
            </a:extLst>
          </p:cNvPr>
          <p:cNvCxnSpPr>
            <a:cxnSpLocks/>
            <a:stCxn id="3" idx="2"/>
            <a:endCxn id="42" idx="0"/>
          </p:cNvCxnSpPr>
          <p:nvPr/>
        </p:nvCxnSpPr>
        <p:spPr>
          <a:xfrm rot="16200000" flipH="1">
            <a:off x="1798871" y="2889449"/>
            <a:ext cx="747293" cy="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1E06C00-0798-44AB-8B2B-4E1BDDF16A91}"/>
              </a:ext>
            </a:extLst>
          </p:cNvPr>
          <p:cNvCxnSpPr>
            <a:cxnSpLocks/>
            <a:stCxn id="39" idx="3"/>
            <a:endCxn id="19" idx="1"/>
          </p:cNvCxnSpPr>
          <p:nvPr/>
        </p:nvCxnSpPr>
        <p:spPr>
          <a:xfrm flipV="1">
            <a:off x="3573750" y="3756392"/>
            <a:ext cx="685046" cy="172794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904197E-6225-4298-BA65-AC0DB9C8B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8796" y="1278735"/>
            <a:ext cx="7773542" cy="495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2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BB97-45F4-41EE-9A7F-402FAB070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2" y="2584450"/>
            <a:ext cx="10848975" cy="1325563"/>
          </a:xfrm>
        </p:spPr>
        <p:txBody>
          <a:bodyPr/>
          <a:lstStyle/>
          <a:p>
            <a:r>
              <a:rPr lang="en-GB" dirty="0"/>
              <a:t>Addressing immediate questions on OCTolyzer</a:t>
            </a:r>
          </a:p>
        </p:txBody>
      </p:sp>
    </p:spTree>
    <p:extLst>
      <p:ext uri="{BB962C8B-B14F-4D97-AF65-F5344CB8AC3E}">
        <p14:creationId xmlns:p14="http://schemas.microsoft.com/office/powerpoint/2010/main" val="1470415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FB68-DFDB-4B98-9CE7-58A6759B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</p:spPr>
        <p:txBody>
          <a:bodyPr>
            <a:normAutofit fontScale="90000"/>
          </a:bodyPr>
          <a:lstStyle/>
          <a:p>
            <a:r>
              <a:rPr lang="en-GB" dirty="0"/>
              <a:t>Measuring the choroid (1/3)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03B7F-B61E-4B2A-9B50-7C33FE43A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2562148"/>
            <a:ext cx="7077074" cy="4161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641F6D-9464-4527-9708-78F202C0D313}"/>
              </a:ext>
            </a:extLst>
          </p:cNvPr>
          <p:cNvSpPr txBox="1"/>
          <p:nvPr/>
        </p:nvSpPr>
        <p:spPr>
          <a:xfrm>
            <a:off x="186726" y="1014836"/>
            <a:ext cx="120052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Across the refractive error spectrum, chorioretinal tissue may undergo skewness/curvature depending on eye shape, </a:t>
            </a:r>
            <a:br>
              <a:rPr lang="en-GB" dirty="0"/>
            </a:br>
            <a:r>
              <a:rPr lang="en-GB" dirty="0"/>
              <a:t>patient concentration and experience of the image technician.</a:t>
            </a:r>
          </a:p>
          <a:p>
            <a:endParaRPr lang="en-GB" dirty="0"/>
          </a:p>
          <a:p>
            <a:r>
              <a:rPr lang="en-GB" dirty="0"/>
              <a:t>When measuring the choroid and comparing population-level measurements, we want to account for any skewness/curvature</a:t>
            </a:r>
            <a:br>
              <a:rPr lang="en-GB" dirty="0"/>
            </a:br>
            <a:r>
              <a:rPr lang="en-GB" dirty="0"/>
              <a:t>exhibited by the chorioretinal tissue in the OCT B-scan.</a:t>
            </a:r>
          </a:p>
        </p:txBody>
      </p:sp>
    </p:spTree>
    <p:extLst>
      <p:ext uri="{BB962C8B-B14F-4D97-AF65-F5344CB8AC3E}">
        <p14:creationId xmlns:p14="http://schemas.microsoft.com/office/powerpoint/2010/main" val="372171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FB68-DFDB-4B98-9CE7-58A6759B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</p:spPr>
        <p:txBody>
          <a:bodyPr>
            <a:normAutofit fontScale="90000"/>
          </a:bodyPr>
          <a:lstStyle/>
          <a:p>
            <a:r>
              <a:rPr lang="en-GB" dirty="0"/>
              <a:t>Measuring the choroid (2/3)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DF9699-82FD-4333-87BE-11C075675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6" y="1971189"/>
            <a:ext cx="5588722" cy="477431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B1C889A-3CCD-4C31-89BD-64B859AA9C38}"/>
              </a:ext>
            </a:extLst>
          </p:cNvPr>
          <p:cNvGrpSpPr/>
          <p:nvPr/>
        </p:nvGrpSpPr>
        <p:grpSpPr>
          <a:xfrm>
            <a:off x="5774268" y="2234875"/>
            <a:ext cx="6326271" cy="3047010"/>
            <a:chOff x="5789529" y="2116667"/>
            <a:chExt cx="6326271" cy="30470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9CF433-8510-46FA-A689-BDB07F97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9529" y="2116667"/>
              <a:ext cx="6216925" cy="304701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4E0355-5AA1-4CA4-99F0-F209ABA63513}"/>
                </a:ext>
              </a:extLst>
            </p:cNvPr>
            <p:cNvSpPr/>
            <p:nvPr/>
          </p:nvSpPr>
          <p:spPr>
            <a:xfrm>
              <a:off x="9787467" y="2292824"/>
              <a:ext cx="2328333" cy="1876924"/>
            </a:xfrm>
            <a:prstGeom prst="rect">
              <a:avLst/>
            </a:prstGeom>
            <a:solidFill>
              <a:srgbClr val="A6A6A6">
                <a:alpha val="72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596E81-9191-4B37-908C-E1148E51F3D7}"/>
                </a:ext>
              </a:extLst>
            </p:cNvPr>
            <p:cNvSpPr/>
            <p:nvPr/>
          </p:nvSpPr>
          <p:spPr>
            <a:xfrm>
              <a:off x="8330345" y="2442949"/>
              <a:ext cx="327546" cy="172679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6627A6-DEAF-41C4-87F2-7652CE0FE338}"/>
                </a:ext>
              </a:extLst>
            </p:cNvPr>
            <p:cNvSpPr/>
            <p:nvPr/>
          </p:nvSpPr>
          <p:spPr>
            <a:xfrm>
              <a:off x="9459921" y="2442949"/>
              <a:ext cx="327546" cy="172679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342E2C-2755-4232-A718-F5496F35200E}"/>
              </a:ext>
            </a:extLst>
          </p:cNvPr>
          <p:cNvSpPr txBox="1"/>
          <p:nvPr/>
        </p:nvSpPr>
        <p:spPr>
          <a:xfrm>
            <a:off x="465563" y="1041703"/>
            <a:ext cx="108882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take four exemplar choroids which exhibit flatness (A), skewness (B), curvature (C) and skewness/curvature (D)</a:t>
            </a:r>
          </a:p>
          <a:p>
            <a:r>
              <a:rPr lang="en-GB" dirty="0"/>
              <a:t>And compare measurements of the choroids using a perpendicular approach (blue) and a vertical approach (red) </a:t>
            </a:r>
            <a:br>
              <a:rPr lang="en-GB" dirty="0"/>
            </a:br>
            <a:r>
              <a:rPr lang="en-GB" dirty="0"/>
              <a:t>using three example eye shapes.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43805C-DD89-4B0D-AF15-8AB5AB7A090C}"/>
              </a:ext>
            </a:extLst>
          </p:cNvPr>
          <p:cNvSpPr txBox="1"/>
          <p:nvPr/>
        </p:nvSpPr>
        <p:spPr>
          <a:xfrm>
            <a:off x="6261714" y="560816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Conclusion</a:t>
            </a:r>
            <a:r>
              <a:rPr lang="en-GB" dirty="0"/>
              <a:t>: B-scans exhibiting skewness/curvature have significantly different thickness measurements between perpendicular/vertical approaches. Two-dimensional metrics like area and CVI are more robust to skewness/curvature.</a:t>
            </a:r>
          </a:p>
        </p:txBody>
      </p:sp>
    </p:spTree>
    <p:extLst>
      <p:ext uri="{BB962C8B-B14F-4D97-AF65-F5344CB8AC3E}">
        <p14:creationId xmlns:p14="http://schemas.microsoft.com/office/powerpoint/2010/main" val="353573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FB68-DFDB-4B98-9CE7-58A6759B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</p:spPr>
        <p:txBody>
          <a:bodyPr>
            <a:normAutofit fontScale="90000"/>
          </a:bodyPr>
          <a:lstStyle/>
          <a:p>
            <a:r>
              <a:rPr lang="en-GB" dirty="0"/>
              <a:t>Measuring the choroid (3/3)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BD58D-602E-4B85-B4E7-FAF1378448D5}"/>
              </a:ext>
            </a:extLst>
          </p:cNvPr>
          <p:cNvSpPr txBox="1"/>
          <p:nvPr/>
        </p:nvSpPr>
        <p:spPr>
          <a:xfrm>
            <a:off x="81951" y="964973"/>
            <a:ext cx="123131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 measure the choroid we follow the steps animated below.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Identify the fovea </a:t>
            </a:r>
            <a:r>
              <a:rPr lang="en-GB" dirty="0" err="1"/>
              <a:t>xy</a:t>
            </a:r>
            <a:r>
              <a:rPr lang="en-GB" dirty="0"/>
              <a:t>-coordinate on the B-scan (red cross).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Identify the nearest </a:t>
            </a:r>
            <a:r>
              <a:rPr lang="en-GB" dirty="0" err="1"/>
              <a:t>xy</a:t>
            </a:r>
            <a:r>
              <a:rPr lang="en-GB" dirty="0"/>
              <a:t>-coordinate to the fovea on the RPE-Choroid boundary (cyan cross).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Identify endpoints of the region of interest (ROI) a given </a:t>
            </a:r>
            <a:r>
              <a:rPr lang="en-GB" sz="1600" dirty="0" err="1">
                <a:latin typeface="Consolas" panose="020B0609020204030204" pitchFamily="49" charset="0"/>
              </a:rPr>
              <a:t>macula_rum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dirty="0"/>
              <a:t>microns away from the fovea (magenta cross).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Draw tangent line (black crossed) centred at each reference point (cyan/magenta cross), using </a:t>
            </a:r>
            <a:r>
              <a:rPr lang="en-GB" b="1" dirty="0"/>
              <a:t>offset (15px) </a:t>
            </a:r>
            <a:r>
              <a:rPr lang="en-GB" dirty="0"/>
              <a:t>defining</a:t>
            </a:r>
            <a:r>
              <a:rPr lang="en-GB" b="1" dirty="0"/>
              <a:t> </a:t>
            </a:r>
            <a:r>
              <a:rPr lang="en-GB" dirty="0"/>
              <a:t>gradient.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Rotate tangent lines 90-degrees (black solid), centred at each reference point (cyan/magenta cross), defining perpendicular </a:t>
            </a:r>
            <a:br>
              <a:rPr lang="en-GB" dirty="0"/>
            </a:br>
            <a:r>
              <a:rPr lang="en-GB" dirty="0"/>
              <a:t>reference lines.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Intersection of perpendicular lines and Choroid-Sclera boundary (blue cross) gives distance between upper/lower boundaries.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D3EB7E-6289-41E4-BC19-DDA3B63A8E64}"/>
              </a:ext>
            </a:extLst>
          </p:cNvPr>
          <p:cNvGrpSpPr/>
          <p:nvPr/>
        </p:nvGrpSpPr>
        <p:grpSpPr>
          <a:xfrm>
            <a:off x="371475" y="3496816"/>
            <a:ext cx="4748559" cy="2996059"/>
            <a:chOff x="1242666" y="2576066"/>
            <a:chExt cx="4748559" cy="29960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F9729FF-348F-4CEE-A0E5-0DBAA2E6D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49899" b="27615"/>
            <a:stretch/>
          </p:blipFill>
          <p:spPr>
            <a:xfrm>
              <a:off x="1343449" y="2576066"/>
              <a:ext cx="4647776" cy="2996059"/>
            </a:xfrm>
            <a:prstGeom prst="rect">
              <a:avLst/>
            </a:prstGeom>
          </p:spPr>
        </p:pic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235D09EE-8EFD-4E1C-AC2A-27EC1D5EF1C3}"/>
                </a:ext>
              </a:extLst>
            </p:cNvPr>
            <p:cNvSpPr/>
            <p:nvPr/>
          </p:nvSpPr>
          <p:spPr>
            <a:xfrm>
              <a:off x="3264309" y="3373667"/>
              <a:ext cx="310333" cy="35996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910F217A-B6B7-487E-B795-71F8E949D414}"/>
                </a:ext>
              </a:extLst>
            </p:cNvPr>
            <p:cNvSpPr/>
            <p:nvPr/>
          </p:nvSpPr>
          <p:spPr>
            <a:xfrm>
              <a:off x="3876918" y="3735959"/>
              <a:ext cx="310333" cy="35996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48C816AD-5E64-4EB9-980E-FC344A161BF8}"/>
                </a:ext>
              </a:extLst>
            </p:cNvPr>
            <p:cNvSpPr/>
            <p:nvPr/>
          </p:nvSpPr>
          <p:spPr>
            <a:xfrm>
              <a:off x="1683393" y="3591584"/>
              <a:ext cx="310333" cy="35996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1AB95AC1-83F2-4AE2-88DA-9648763D3DE7}"/>
                </a:ext>
              </a:extLst>
            </p:cNvPr>
            <p:cNvSpPr/>
            <p:nvPr/>
          </p:nvSpPr>
          <p:spPr>
            <a:xfrm>
              <a:off x="1242666" y="4219575"/>
              <a:ext cx="310333" cy="35996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D7F6D6-899A-48B0-99B3-43869CA964CB}"/>
                </a:ext>
              </a:extLst>
            </p:cNvPr>
            <p:cNvCxnSpPr>
              <a:cxnSpLocks/>
            </p:cNvCxnSpPr>
            <p:nvPr/>
          </p:nvCxnSpPr>
          <p:spPr>
            <a:xfrm>
              <a:off x="3574642" y="3553650"/>
              <a:ext cx="138234" cy="2420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E8C11D9-B234-4C88-819C-30DFA9B94C11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3712876" y="3915943"/>
              <a:ext cx="164042" cy="3036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84A5772-52A5-4417-A411-21DB1B3D9FF8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1993726" y="3771568"/>
              <a:ext cx="171739" cy="3002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FD39D98E-B554-4E40-A544-0FF807D77EC1}"/>
                </a:ext>
              </a:extLst>
            </p:cNvPr>
            <p:cNvSpPr/>
            <p:nvPr/>
          </p:nvSpPr>
          <p:spPr>
            <a:xfrm>
              <a:off x="2477771" y="4399558"/>
              <a:ext cx="310333" cy="35996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DD82712C-E903-4ECD-8CA4-0142623567E2}"/>
                </a:ext>
              </a:extLst>
            </p:cNvPr>
            <p:cNvSpPr/>
            <p:nvPr/>
          </p:nvSpPr>
          <p:spPr>
            <a:xfrm>
              <a:off x="1528226" y="4760459"/>
              <a:ext cx="310333" cy="35996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6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242C111-5FFB-44AF-9829-0FE0C63F2B90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1552999" y="4038658"/>
              <a:ext cx="214831" cy="36090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0FFEB80-381E-4EF8-8E11-9CA127ED2515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 flipV="1">
              <a:off x="2225815" y="4251819"/>
              <a:ext cx="251956" cy="32772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1A8CB12-BDF0-4D65-BF11-477DB8514548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1683393" y="4579541"/>
              <a:ext cx="482072" cy="1809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A498503-009E-4E0E-87AB-9A7C5FF7F2FE}"/>
              </a:ext>
            </a:extLst>
          </p:cNvPr>
          <p:cNvSpPr txBox="1"/>
          <p:nvPr/>
        </p:nvSpPr>
        <p:spPr>
          <a:xfrm>
            <a:off x="5345930" y="3805246"/>
            <a:ext cx="63738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Distance (black solid) between magenta/blue crosses give </a:t>
            </a:r>
            <a:r>
              <a:rPr lang="en-GB" b="1" dirty="0"/>
              <a:t>thickness.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Column averaging </a:t>
            </a:r>
            <a:r>
              <a:rPr lang="en-GB" dirty="0"/>
              <a:t>takes several adjacent thickness measurements per reference point and averages over.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0 column averaging </a:t>
            </a:r>
            <a:r>
              <a:rPr lang="en-GB" dirty="0"/>
              <a:t>means that only one thickness measurement is taken per reference point.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Region (red) between endpoint-perpendicular lines give ROI to measure </a:t>
            </a:r>
            <a:r>
              <a:rPr lang="en-GB" b="1" dirty="0"/>
              <a:t>average thickness, area, CVI</a:t>
            </a:r>
            <a:r>
              <a:rPr lang="en-GB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430726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5F9C3-56F5-4F8C-834C-B22DEDDC3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/>
          <a:lstStyle/>
          <a:p>
            <a:r>
              <a:rPr lang="en-GB" dirty="0"/>
              <a:t>Debugging on </a:t>
            </a:r>
            <a:r>
              <a:rPr lang="en-GB" dirty="0" err="1"/>
              <a:t>jupyter</a:t>
            </a:r>
            <a:r>
              <a:rPr lang="en-GB" dirty="0"/>
              <a:t>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5BFC8-63F0-4C56-81AA-FDF46498B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4" y="1066800"/>
            <a:ext cx="11534777" cy="2924175"/>
          </a:xfrm>
        </p:spPr>
        <p:txBody>
          <a:bodyPr>
            <a:normAutofit/>
          </a:bodyPr>
          <a:lstStyle/>
          <a:p>
            <a:r>
              <a:rPr lang="en-GB" sz="2000" dirty="0"/>
              <a:t>If a .vol file fails unexpectedly or parts of its processing fails, you can run the debugger </a:t>
            </a:r>
            <a:r>
              <a:rPr lang="en-GB" sz="2000" dirty="0">
                <a:latin typeface="Consolas" panose="020B0609020204030204" pitchFamily="49" charset="0"/>
              </a:rPr>
              <a:t>debug_{</a:t>
            </a:r>
            <a:r>
              <a:rPr lang="en-GB" sz="2000" dirty="0" err="1">
                <a:latin typeface="Consolas" panose="020B0609020204030204" pitchFamily="49" charset="0"/>
              </a:rPr>
              <a:t>scan_type</a:t>
            </a:r>
            <a:r>
              <a:rPr lang="en-GB" sz="2000" dirty="0">
                <a:latin typeface="Consolas" panose="020B0609020204030204" pitchFamily="49" charset="0"/>
              </a:rPr>
              <a:t>}.</a:t>
            </a:r>
            <a:r>
              <a:rPr lang="en-GB" sz="2000" dirty="0" err="1">
                <a:latin typeface="Consolas" panose="020B0609020204030204" pitchFamily="49" charset="0"/>
              </a:rPr>
              <a:t>ipynb</a:t>
            </a:r>
            <a:r>
              <a:rPr lang="en-GB" sz="2000" dirty="0">
                <a:latin typeface="Consolas" panose="020B0609020204030204" pitchFamily="49" charset="0"/>
              </a:rPr>
              <a:t> </a:t>
            </a:r>
            <a:r>
              <a:rPr lang="en-GB" sz="2000" dirty="0"/>
              <a:t>for this particular file to understand at what point of the pipeline the software fails. </a:t>
            </a:r>
          </a:p>
          <a:p>
            <a:r>
              <a:rPr lang="en-GB" sz="2000" dirty="0"/>
              <a:t>To load up a debugger notebook for H-line/V-line B-scans, load Anaconda Prompt and run 4 commands: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Navigate to </a:t>
            </a:r>
            <a:r>
              <a:rPr lang="en-GB" dirty="0" err="1"/>
              <a:t>OCTolyzer</a:t>
            </a:r>
            <a:r>
              <a:rPr lang="en-GB" dirty="0"/>
              <a:t> using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cd path/to/</a:t>
            </a:r>
            <a:r>
              <a:rPr kumimoji="0" lang="en-GB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OCTolyzer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GB" dirty="0"/>
              <a:t>and press Enter;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Type </a:t>
            </a:r>
            <a:r>
              <a:rPr lang="en-GB" sz="1600" i="1" dirty="0" err="1">
                <a:latin typeface="Consolas" panose="020B0609020204030204" pitchFamily="49" charset="0"/>
              </a:rPr>
              <a:t>conda</a:t>
            </a:r>
            <a:r>
              <a:rPr lang="en-GB" sz="1600" i="1" dirty="0">
                <a:latin typeface="Consolas" panose="020B0609020204030204" pitchFamily="49" charset="0"/>
              </a:rPr>
              <a:t> activate oct-analysis </a:t>
            </a:r>
            <a:r>
              <a:rPr lang="en-GB" dirty="0"/>
              <a:t>and press Enter;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Type </a:t>
            </a:r>
            <a:r>
              <a:rPr lang="en-GB" sz="1600" i="1" dirty="0" err="1">
                <a:latin typeface="Consolas" panose="020B0609020204030204" pitchFamily="49" charset="0"/>
              </a:rPr>
              <a:t>jupyter</a:t>
            </a:r>
            <a:r>
              <a:rPr lang="en-GB" sz="1600" i="1" dirty="0">
                <a:latin typeface="Consolas" panose="020B0609020204030204" pitchFamily="49" charset="0"/>
              </a:rPr>
              <a:t> lab </a:t>
            </a:r>
            <a:r>
              <a:rPr lang="en-GB" dirty="0"/>
              <a:t>and press Enter.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24221-FE52-46FC-82F9-819F9F6D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231774"/>
            <a:ext cx="5048250" cy="2499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8B3D99-42B5-4ADF-B3CC-7E465EC80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151" y="4231774"/>
            <a:ext cx="4661199" cy="24996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2347C7-F820-4036-971D-11B73257FD42}"/>
              </a:ext>
            </a:extLst>
          </p:cNvPr>
          <p:cNvSpPr txBox="1"/>
          <p:nvPr/>
        </p:nvSpPr>
        <p:spPr>
          <a:xfrm>
            <a:off x="7099151" y="3308444"/>
            <a:ext cx="46611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web browser will automatically appear with the a directory structure and interface to run Python interactively</a:t>
            </a:r>
          </a:p>
        </p:txBody>
      </p:sp>
    </p:spTree>
    <p:extLst>
      <p:ext uri="{BB962C8B-B14F-4D97-AF65-F5344CB8AC3E}">
        <p14:creationId xmlns:p14="http://schemas.microsoft.com/office/powerpoint/2010/main" val="3413888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5F9C3-56F5-4F8C-834C-B22DEDDC3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/>
          <a:lstStyle/>
          <a:p>
            <a:r>
              <a:rPr lang="en-GB" dirty="0"/>
              <a:t>Debugging on </a:t>
            </a:r>
            <a:r>
              <a:rPr lang="en-GB" dirty="0" err="1"/>
              <a:t>jupyter</a:t>
            </a:r>
            <a:r>
              <a:rPr lang="en-GB" dirty="0"/>
              <a:t>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5BFC8-63F0-4C56-81AA-FDF46498B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4" y="1066800"/>
            <a:ext cx="11534777" cy="2924175"/>
          </a:xfrm>
        </p:spPr>
        <p:txBody>
          <a:bodyPr>
            <a:normAutofit/>
          </a:bodyPr>
          <a:lstStyle/>
          <a:p>
            <a:r>
              <a:rPr lang="en-GB" sz="2000" dirty="0"/>
              <a:t>To run the debugger, follow these steps on the </a:t>
            </a:r>
            <a:r>
              <a:rPr lang="en-GB" sz="2000" dirty="0" err="1"/>
              <a:t>jupyter</a:t>
            </a:r>
            <a:r>
              <a:rPr lang="en-GB" sz="2000" dirty="0"/>
              <a:t> host: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Navigate to the </a:t>
            </a:r>
            <a:r>
              <a:rPr lang="en-GB" sz="2200" i="1" dirty="0">
                <a:latin typeface="Consolas" panose="020B0609020204030204" pitchFamily="49" charset="0"/>
              </a:rPr>
              <a:t>debugging/ </a:t>
            </a:r>
            <a:r>
              <a:rPr lang="en-GB" dirty="0"/>
              <a:t>directory and open </a:t>
            </a:r>
            <a:r>
              <a:rPr lang="en-GB" sz="2200" i="1" dirty="0" err="1">
                <a:latin typeface="Consolas" panose="020B0609020204030204" pitchFamily="49" charset="0"/>
              </a:rPr>
              <a:t>debug_linescan.ipynb</a:t>
            </a:r>
            <a:r>
              <a:rPr lang="en-GB" sz="2200" i="1" dirty="0">
                <a:latin typeface="Consolas" panose="020B0609020204030204" pitchFamily="49" charset="0"/>
              </a:rPr>
              <a:t>.</a:t>
            </a:r>
            <a:endParaRPr lang="en-GB" sz="2200" i="1" dirty="0"/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Change the file path to the .vol file you wish to debug OCTolyzer with. This can be found in the third cell of code. 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Run each cell of the notebook until you reach the failure point.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A2A23-AB8F-4EBF-B379-6588A542C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2985887"/>
            <a:ext cx="7067550" cy="377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00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2264</Words>
  <Application>Microsoft Macintosh PowerPoint</Application>
  <PresentationFormat>Widescreen</PresentationFormat>
  <Paragraphs>184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Office Theme</vt:lpstr>
      <vt:lpstr>OCTolyzer: fully automatic analysis for scanning laser ophthalmoscopy and optical coherence tomography data</vt:lpstr>
      <vt:lpstr>PowerPoint Presentation</vt:lpstr>
      <vt:lpstr>PowerPoint Presentation</vt:lpstr>
      <vt:lpstr>Addressing immediate questions on OCTolyzer</vt:lpstr>
      <vt:lpstr>Measuring the choroid (1/3)</vt:lpstr>
      <vt:lpstr>Measuring the choroid (2/3)</vt:lpstr>
      <vt:lpstr>Measuring the choroid (3/3)</vt:lpstr>
      <vt:lpstr>Debugging on jupyter (1/2)</vt:lpstr>
      <vt:lpstr>Debugging on jupyter (2/2)</vt:lpstr>
      <vt:lpstr>Manual correction for OCT data (1/1) </vt:lpstr>
      <vt:lpstr>OCTolyzer’s Outputs</vt:lpstr>
      <vt:lpstr>PowerPoint Presentation</vt:lpstr>
      <vt:lpstr>Outputs</vt:lpstr>
      <vt:lpstr>PowerPoint Presentation</vt:lpstr>
      <vt:lpstr>Linescan Outputs</vt:lpstr>
      <vt:lpstr>Ppole Outputs</vt:lpstr>
      <vt:lpstr>Peripapillary Outputs</vt:lpstr>
      <vt:lpstr>FAQs (1/2)</vt:lpstr>
      <vt:lpstr>FAQs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OCTolyzer: fully automatic analysis for scanning laser ophthalmoscopy and optical coherence tomography data</dc:title>
  <dc:creator>Jamie Burke</dc:creator>
  <cp:lastModifiedBy>Jamie Burke</cp:lastModifiedBy>
  <cp:revision>64</cp:revision>
  <dcterms:created xsi:type="dcterms:W3CDTF">2024-10-24T07:18:32Z</dcterms:created>
  <dcterms:modified xsi:type="dcterms:W3CDTF">2025-04-27T21:33:21Z</dcterms:modified>
</cp:coreProperties>
</file>